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7" r:id="rId6"/>
    <p:sldId id="266" r:id="rId7"/>
    <p:sldId id="268" r:id="rId8"/>
    <p:sldId id="260" r:id="rId9"/>
    <p:sldId id="271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FE22B-3551-46F8-BB94-9804B095EEF5}" type="doc">
      <dgm:prSet loTypeId="urn:microsoft.com/office/officeart/2005/8/layout/bProcess3" loCatId="process" qsTypeId="urn:microsoft.com/office/officeart/2005/8/quickstyle/simple3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1E985962-09BB-44F3-BA06-AD5CF2559DB2}">
      <dgm:prSet phldrT="[Text]"/>
      <dgm:spPr/>
      <dgm:t>
        <a:bodyPr/>
        <a:lstStyle/>
        <a:p>
          <a:r>
            <a:rPr lang="en-US" dirty="0"/>
            <a:t>Data: Seasons 2006/2007 to 2017/2018</a:t>
          </a:r>
        </a:p>
      </dgm:t>
    </dgm:pt>
    <dgm:pt modelId="{9182C307-E962-4C18-99FB-E0B32B891937}" type="parTrans" cxnId="{7FD85FB5-D543-4058-ACD1-C2BAB2425D7B}">
      <dgm:prSet/>
      <dgm:spPr/>
      <dgm:t>
        <a:bodyPr/>
        <a:lstStyle/>
        <a:p>
          <a:endParaRPr lang="en-US"/>
        </a:p>
      </dgm:t>
    </dgm:pt>
    <dgm:pt modelId="{314581E0-6E6D-4867-8009-DA75FDA9D21E}" type="sibTrans" cxnId="{7FD85FB5-D543-4058-ACD1-C2BAB2425D7B}">
      <dgm:prSet/>
      <dgm:spPr/>
      <dgm:t>
        <a:bodyPr/>
        <a:lstStyle/>
        <a:p>
          <a:endParaRPr lang="en-US"/>
        </a:p>
      </dgm:t>
    </dgm:pt>
    <dgm:pt modelId="{E0F91584-BD7D-4F9C-A3FD-078BAD2F91AE}">
      <dgm:prSet phldrT="[Text]"/>
      <dgm:spPr/>
      <dgm:t>
        <a:bodyPr/>
        <a:lstStyle/>
        <a:p>
          <a:r>
            <a:rPr lang="en-US" dirty="0"/>
            <a:t>Response Variable: Probabilistic Outcomes (W/L/D)</a:t>
          </a:r>
        </a:p>
      </dgm:t>
    </dgm:pt>
    <dgm:pt modelId="{78E930AD-9043-4F5C-8AD7-C5113587E8F8}" type="parTrans" cxnId="{8C853C71-0DDD-4CCF-977D-199184993CE2}">
      <dgm:prSet/>
      <dgm:spPr/>
      <dgm:t>
        <a:bodyPr/>
        <a:lstStyle/>
        <a:p>
          <a:endParaRPr lang="en-US"/>
        </a:p>
      </dgm:t>
    </dgm:pt>
    <dgm:pt modelId="{313DB3BB-3393-44CE-9616-3D3B52FD7A14}" type="sibTrans" cxnId="{8C853C71-0DDD-4CCF-977D-199184993CE2}">
      <dgm:prSet/>
      <dgm:spPr/>
      <dgm:t>
        <a:bodyPr/>
        <a:lstStyle/>
        <a:p>
          <a:endParaRPr lang="en-US"/>
        </a:p>
      </dgm:t>
    </dgm:pt>
    <dgm:pt modelId="{047F8428-089B-4A5C-96BC-016E89CBDB98}">
      <dgm:prSet phldrT="[Text]"/>
      <dgm:spPr/>
      <dgm:t>
        <a:bodyPr/>
        <a:lstStyle/>
        <a:p>
          <a:r>
            <a:rPr lang="en-US" dirty="0"/>
            <a:t>Predictors: 30+ factors such as interceptions, shots at crossbar, expected goals, etc. </a:t>
          </a:r>
        </a:p>
      </dgm:t>
    </dgm:pt>
    <dgm:pt modelId="{8E6445BB-4B95-4170-BBF9-62F5F1BADF5E}" type="parTrans" cxnId="{FE8E38BC-3952-48B4-AA65-1E16D3B9DD4A}">
      <dgm:prSet/>
      <dgm:spPr/>
      <dgm:t>
        <a:bodyPr/>
        <a:lstStyle/>
        <a:p>
          <a:endParaRPr lang="en-US"/>
        </a:p>
      </dgm:t>
    </dgm:pt>
    <dgm:pt modelId="{79C3C4C4-EF0A-4A08-B84C-A355D7D6B150}" type="sibTrans" cxnId="{FE8E38BC-3952-48B4-AA65-1E16D3B9DD4A}">
      <dgm:prSet/>
      <dgm:spPr/>
      <dgm:t>
        <a:bodyPr/>
        <a:lstStyle/>
        <a:p>
          <a:endParaRPr lang="en-US"/>
        </a:p>
      </dgm:t>
    </dgm:pt>
    <dgm:pt modelId="{24EEBBEF-7C44-46EC-800A-52B204FC4332}">
      <dgm:prSet phldrT="[Text]"/>
      <dgm:spPr/>
      <dgm:t>
        <a:bodyPr/>
        <a:lstStyle/>
        <a:p>
          <a:r>
            <a:rPr lang="en-US" dirty="0"/>
            <a:t>Baseline Model: Bookmaker’s odds converted to probabilities.</a:t>
          </a:r>
        </a:p>
      </dgm:t>
    </dgm:pt>
    <dgm:pt modelId="{33A23A1F-7944-4D32-8396-E62306E38C57}" type="parTrans" cxnId="{73D1E466-7458-4F64-9174-3265FB69BB6D}">
      <dgm:prSet/>
      <dgm:spPr/>
      <dgm:t>
        <a:bodyPr/>
        <a:lstStyle/>
        <a:p>
          <a:endParaRPr lang="en-US"/>
        </a:p>
      </dgm:t>
    </dgm:pt>
    <dgm:pt modelId="{F9407113-837E-4D61-8135-66521CC2422E}" type="sibTrans" cxnId="{73D1E466-7458-4F64-9174-3265FB69BB6D}">
      <dgm:prSet/>
      <dgm:spPr/>
      <dgm:t>
        <a:bodyPr/>
        <a:lstStyle/>
        <a:p>
          <a:endParaRPr lang="en-US"/>
        </a:p>
      </dgm:t>
    </dgm:pt>
    <dgm:pt modelId="{C4225265-D5A1-44FE-8A81-F8791ABB129C}">
      <dgm:prSet phldrT="[Text]"/>
      <dgm:spPr/>
      <dgm:t>
        <a:bodyPr/>
        <a:lstStyle/>
        <a:p>
          <a:r>
            <a:rPr lang="en-US" dirty="0"/>
            <a:t>MLA: Ordinal Logistic Regression, ANN, Random Forest, and Stochastic Modelling</a:t>
          </a:r>
        </a:p>
      </dgm:t>
    </dgm:pt>
    <dgm:pt modelId="{A8C0296E-A321-48E6-81AD-454EC2309E3B}" type="sibTrans" cxnId="{098E5C71-8CA6-434E-B02A-4F61DDB68C9A}">
      <dgm:prSet/>
      <dgm:spPr/>
      <dgm:t>
        <a:bodyPr/>
        <a:lstStyle/>
        <a:p>
          <a:endParaRPr lang="en-US"/>
        </a:p>
      </dgm:t>
    </dgm:pt>
    <dgm:pt modelId="{298835F8-8705-4BA7-8900-0B0B57FF20EA}" type="parTrans" cxnId="{098E5C71-8CA6-434E-B02A-4F61DDB68C9A}">
      <dgm:prSet/>
      <dgm:spPr/>
      <dgm:t>
        <a:bodyPr/>
        <a:lstStyle/>
        <a:p>
          <a:endParaRPr lang="en-US"/>
        </a:p>
      </dgm:t>
    </dgm:pt>
    <dgm:pt modelId="{5E9431BA-30EE-4692-9826-401276CA017D}" type="pres">
      <dgm:prSet presAssocID="{A69FE22B-3551-46F8-BB94-9804B095EEF5}" presName="Name0" presStyleCnt="0">
        <dgm:presLayoutVars>
          <dgm:dir/>
          <dgm:resizeHandles val="exact"/>
        </dgm:presLayoutVars>
      </dgm:prSet>
      <dgm:spPr/>
    </dgm:pt>
    <dgm:pt modelId="{89103380-F6A1-404B-B110-0E0223014FD7}" type="pres">
      <dgm:prSet presAssocID="{C4225265-D5A1-44FE-8A81-F8791ABB129C}" presName="node" presStyleLbl="node1" presStyleIdx="0" presStyleCnt="5">
        <dgm:presLayoutVars>
          <dgm:bulletEnabled val="1"/>
        </dgm:presLayoutVars>
      </dgm:prSet>
      <dgm:spPr/>
    </dgm:pt>
    <dgm:pt modelId="{5C70144D-B082-45FC-A051-C277758DE1EF}" type="pres">
      <dgm:prSet presAssocID="{A8C0296E-A321-48E6-81AD-454EC2309E3B}" presName="sibTrans" presStyleLbl="sibTrans1D1" presStyleIdx="0" presStyleCnt="4"/>
      <dgm:spPr/>
    </dgm:pt>
    <dgm:pt modelId="{EA268EC6-2AD3-44C5-AFE1-381A41B66C47}" type="pres">
      <dgm:prSet presAssocID="{A8C0296E-A321-48E6-81AD-454EC2309E3B}" presName="connectorText" presStyleLbl="sibTrans1D1" presStyleIdx="0" presStyleCnt="4"/>
      <dgm:spPr/>
    </dgm:pt>
    <dgm:pt modelId="{FD41DA76-0FA4-4434-A714-7803A0DCB0AB}" type="pres">
      <dgm:prSet presAssocID="{1E985962-09BB-44F3-BA06-AD5CF2559DB2}" presName="node" presStyleLbl="node1" presStyleIdx="1" presStyleCnt="5">
        <dgm:presLayoutVars>
          <dgm:bulletEnabled val="1"/>
        </dgm:presLayoutVars>
      </dgm:prSet>
      <dgm:spPr/>
    </dgm:pt>
    <dgm:pt modelId="{6E6D6D9B-C9E8-4B97-A5F8-4E3B44B44B2B}" type="pres">
      <dgm:prSet presAssocID="{314581E0-6E6D-4867-8009-DA75FDA9D21E}" presName="sibTrans" presStyleLbl="sibTrans1D1" presStyleIdx="1" presStyleCnt="4"/>
      <dgm:spPr/>
    </dgm:pt>
    <dgm:pt modelId="{B3057366-8999-4D6F-89E6-7C9BD78399CB}" type="pres">
      <dgm:prSet presAssocID="{314581E0-6E6D-4867-8009-DA75FDA9D21E}" presName="connectorText" presStyleLbl="sibTrans1D1" presStyleIdx="1" presStyleCnt="4"/>
      <dgm:spPr/>
    </dgm:pt>
    <dgm:pt modelId="{18605024-8499-4A36-AA8B-57C8619223A9}" type="pres">
      <dgm:prSet presAssocID="{E0F91584-BD7D-4F9C-A3FD-078BAD2F91AE}" presName="node" presStyleLbl="node1" presStyleIdx="2" presStyleCnt="5">
        <dgm:presLayoutVars>
          <dgm:bulletEnabled val="1"/>
        </dgm:presLayoutVars>
      </dgm:prSet>
      <dgm:spPr/>
    </dgm:pt>
    <dgm:pt modelId="{57F21D97-0BAA-45DC-A616-80EEF9F69A8C}" type="pres">
      <dgm:prSet presAssocID="{313DB3BB-3393-44CE-9616-3D3B52FD7A14}" presName="sibTrans" presStyleLbl="sibTrans1D1" presStyleIdx="2" presStyleCnt="4"/>
      <dgm:spPr/>
    </dgm:pt>
    <dgm:pt modelId="{1DBE8808-1223-413A-B651-CBF4F9426344}" type="pres">
      <dgm:prSet presAssocID="{313DB3BB-3393-44CE-9616-3D3B52FD7A14}" presName="connectorText" presStyleLbl="sibTrans1D1" presStyleIdx="2" presStyleCnt="4"/>
      <dgm:spPr/>
    </dgm:pt>
    <dgm:pt modelId="{2B6194D8-5D1E-43A4-8B77-499E65B19086}" type="pres">
      <dgm:prSet presAssocID="{047F8428-089B-4A5C-96BC-016E89CBDB98}" presName="node" presStyleLbl="node1" presStyleIdx="3" presStyleCnt="5">
        <dgm:presLayoutVars>
          <dgm:bulletEnabled val="1"/>
        </dgm:presLayoutVars>
      </dgm:prSet>
      <dgm:spPr/>
    </dgm:pt>
    <dgm:pt modelId="{B3FDC313-75C5-4D8B-90E0-C99643AC6E31}" type="pres">
      <dgm:prSet presAssocID="{79C3C4C4-EF0A-4A08-B84C-A355D7D6B150}" presName="sibTrans" presStyleLbl="sibTrans1D1" presStyleIdx="3" presStyleCnt="4"/>
      <dgm:spPr/>
    </dgm:pt>
    <dgm:pt modelId="{F7354374-787B-4926-B458-231DA50C5B8B}" type="pres">
      <dgm:prSet presAssocID="{79C3C4C4-EF0A-4A08-B84C-A355D7D6B150}" presName="connectorText" presStyleLbl="sibTrans1D1" presStyleIdx="3" presStyleCnt="4"/>
      <dgm:spPr/>
    </dgm:pt>
    <dgm:pt modelId="{AFF4FCB3-015E-4F84-9036-F0F09FDCC9A3}" type="pres">
      <dgm:prSet presAssocID="{24EEBBEF-7C44-46EC-800A-52B204FC4332}" presName="node" presStyleLbl="node1" presStyleIdx="4" presStyleCnt="5">
        <dgm:presLayoutVars>
          <dgm:bulletEnabled val="1"/>
        </dgm:presLayoutVars>
      </dgm:prSet>
      <dgm:spPr/>
    </dgm:pt>
  </dgm:ptLst>
  <dgm:cxnLst>
    <dgm:cxn modelId="{BC71AA0D-88F1-48B6-9666-296F6CDD9EF0}" type="presOf" srcId="{314581E0-6E6D-4867-8009-DA75FDA9D21E}" destId="{B3057366-8999-4D6F-89E6-7C9BD78399CB}" srcOrd="1" destOrd="0" presId="urn:microsoft.com/office/officeart/2005/8/layout/bProcess3"/>
    <dgm:cxn modelId="{7DAC6825-99B6-4165-B9EF-C3C0939CD2DE}" type="presOf" srcId="{047F8428-089B-4A5C-96BC-016E89CBDB98}" destId="{2B6194D8-5D1E-43A4-8B77-499E65B19086}" srcOrd="0" destOrd="0" presId="urn:microsoft.com/office/officeart/2005/8/layout/bProcess3"/>
    <dgm:cxn modelId="{DA1F9037-3D16-4FA9-AB1C-D7A9F8A887A9}" type="presOf" srcId="{24EEBBEF-7C44-46EC-800A-52B204FC4332}" destId="{AFF4FCB3-015E-4F84-9036-F0F09FDCC9A3}" srcOrd="0" destOrd="0" presId="urn:microsoft.com/office/officeart/2005/8/layout/bProcess3"/>
    <dgm:cxn modelId="{F7B4AB60-C68F-458F-9A4F-A6FA8F02B698}" type="presOf" srcId="{A8C0296E-A321-48E6-81AD-454EC2309E3B}" destId="{EA268EC6-2AD3-44C5-AFE1-381A41B66C47}" srcOrd="1" destOrd="0" presId="urn:microsoft.com/office/officeart/2005/8/layout/bProcess3"/>
    <dgm:cxn modelId="{73D1E466-7458-4F64-9174-3265FB69BB6D}" srcId="{A69FE22B-3551-46F8-BB94-9804B095EEF5}" destId="{24EEBBEF-7C44-46EC-800A-52B204FC4332}" srcOrd="4" destOrd="0" parTransId="{33A23A1F-7944-4D32-8396-E62306E38C57}" sibTransId="{F9407113-837E-4D61-8135-66521CC2422E}"/>
    <dgm:cxn modelId="{F21A334B-898B-4B89-A01E-0C309E319D63}" type="presOf" srcId="{A8C0296E-A321-48E6-81AD-454EC2309E3B}" destId="{5C70144D-B082-45FC-A051-C277758DE1EF}" srcOrd="0" destOrd="0" presId="urn:microsoft.com/office/officeart/2005/8/layout/bProcess3"/>
    <dgm:cxn modelId="{F7D7266E-4D30-47F1-ACC6-10E9801EE35F}" type="presOf" srcId="{1E985962-09BB-44F3-BA06-AD5CF2559DB2}" destId="{FD41DA76-0FA4-4434-A714-7803A0DCB0AB}" srcOrd="0" destOrd="0" presId="urn:microsoft.com/office/officeart/2005/8/layout/bProcess3"/>
    <dgm:cxn modelId="{8C853C71-0DDD-4CCF-977D-199184993CE2}" srcId="{A69FE22B-3551-46F8-BB94-9804B095EEF5}" destId="{E0F91584-BD7D-4F9C-A3FD-078BAD2F91AE}" srcOrd="2" destOrd="0" parTransId="{78E930AD-9043-4F5C-8AD7-C5113587E8F8}" sibTransId="{313DB3BB-3393-44CE-9616-3D3B52FD7A14}"/>
    <dgm:cxn modelId="{098E5C71-8CA6-434E-B02A-4F61DDB68C9A}" srcId="{A69FE22B-3551-46F8-BB94-9804B095EEF5}" destId="{C4225265-D5A1-44FE-8A81-F8791ABB129C}" srcOrd="0" destOrd="0" parTransId="{298835F8-8705-4BA7-8900-0B0B57FF20EA}" sibTransId="{A8C0296E-A321-48E6-81AD-454EC2309E3B}"/>
    <dgm:cxn modelId="{7FD85FB5-D543-4058-ACD1-C2BAB2425D7B}" srcId="{A69FE22B-3551-46F8-BB94-9804B095EEF5}" destId="{1E985962-09BB-44F3-BA06-AD5CF2559DB2}" srcOrd="1" destOrd="0" parTransId="{9182C307-E962-4C18-99FB-E0B32B891937}" sibTransId="{314581E0-6E6D-4867-8009-DA75FDA9D21E}"/>
    <dgm:cxn modelId="{FE8E38BC-3952-48B4-AA65-1E16D3B9DD4A}" srcId="{A69FE22B-3551-46F8-BB94-9804B095EEF5}" destId="{047F8428-089B-4A5C-96BC-016E89CBDB98}" srcOrd="3" destOrd="0" parTransId="{8E6445BB-4B95-4170-BBF9-62F5F1BADF5E}" sibTransId="{79C3C4C4-EF0A-4A08-B84C-A355D7D6B150}"/>
    <dgm:cxn modelId="{365905BE-3AD3-48F9-841B-A01E1A125EFB}" type="presOf" srcId="{314581E0-6E6D-4867-8009-DA75FDA9D21E}" destId="{6E6D6D9B-C9E8-4B97-A5F8-4E3B44B44B2B}" srcOrd="0" destOrd="0" presId="urn:microsoft.com/office/officeart/2005/8/layout/bProcess3"/>
    <dgm:cxn modelId="{EF18E9C3-AEDA-4697-9E30-D4430FABF86E}" type="presOf" srcId="{A69FE22B-3551-46F8-BB94-9804B095EEF5}" destId="{5E9431BA-30EE-4692-9826-401276CA017D}" srcOrd="0" destOrd="0" presId="urn:microsoft.com/office/officeart/2005/8/layout/bProcess3"/>
    <dgm:cxn modelId="{A6C124CA-74D6-4160-AA03-DE549BD5BF5A}" type="presOf" srcId="{313DB3BB-3393-44CE-9616-3D3B52FD7A14}" destId="{57F21D97-0BAA-45DC-A616-80EEF9F69A8C}" srcOrd="0" destOrd="0" presId="urn:microsoft.com/office/officeart/2005/8/layout/bProcess3"/>
    <dgm:cxn modelId="{14BD32CD-4CFE-4410-9FEB-32CB8E505E56}" type="presOf" srcId="{E0F91584-BD7D-4F9C-A3FD-078BAD2F91AE}" destId="{18605024-8499-4A36-AA8B-57C8619223A9}" srcOrd="0" destOrd="0" presId="urn:microsoft.com/office/officeart/2005/8/layout/bProcess3"/>
    <dgm:cxn modelId="{4981B8DD-2AF3-485E-BB5E-2B037137F06B}" type="presOf" srcId="{C4225265-D5A1-44FE-8A81-F8791ABB129C}" destId="{89103380-F6A1-404B-B110-0E0223014FD7}" srcOrd="0" destOrd="0" presId="urn:microsoft.com/office/officeart/2005/8/layout/bProcess3"/>
    <dgm:cxn modelId="{62C14CDF-DE2E-49F4-9FBC-31D35F84B35D}" type="presOf" srcId="{79C3C4C4-EF0A-4A08-B84C-A355D7D6B150}" destId="{F7354374-787B-4926-B458-231DA50C5B8B}" srcOrd="1" destOrd="0" presId="urn:microsoft.com/office/officeart/2005/8/layout/bProcess3"/>
    <dgm:cxn modelId="{66CBCFEF-40BD-4E0E-9287-C675BE509CCD}" type="presOf" srcId="{313DB3BB-3393-44CE-9616-3D3B52FD7A14}" destId="{1DBE8808-1223-413A-B651-CBF4F9426344}" srcOrd="1" destOrd="0" presId="urn:microsoft.com/office/officeart/2005/8/layout/bProcess3"/>
    <dgm:cxn modelId="{5E7356F7-B143-43D0-AA4F-E6D7F280E1FB}" type="presOf" srcId="{79C3C4C4-EF0A-4A08-B84C-A355D7D6B150}" destId="{B3FDC313-75C5-4D8B-90E0-C99643AC6E31}" srcOrd="0" destOrd="0" presId="urn:microsoft.com/office/officeart/2005/8/layout/bProcess3"/>
    <dgm:cxn modelId="{133B3DC2-EF7C-47D2-B74D-E9A6D122C316}" type="presParOf" srcId="{5E9431BA-30EE-4692-9826-401276CA017D}" destId="{89103380-F6A1-404B-B110-0E0223014FD7}" srcOrd="0" destOrd="0" presId="urn:microsoft.com/office/officeart/2005/8/layout/bProcess3"/>
    <dgm:cxn modelId="{0B8E8B86-2CAA-4C88-99DC-9E198618C025}" type="presParOf" srcId="{5E9431BA-30EE-4692-9826-401276CA017D}" destId="{5C70144D-B082-45FC-A051-C277758DE1EF}" srcOrd="1" destOrd="0" presId="urn:microsoft.com/office/officeart/2005/8/layout/bProcess3"/>
    <dgm:cxn modelId="{A911EBCC-D3BB-4580-B6CA-FAC836514EFE}" type="presParOf" srcId="{5C70144D-B082-45FC-A051-C277758DE1EF}" destId="{EA268EC6-2AD3-44C5-AFE1-381A41B66C47}" srcOrd="0" destOrd="0" presId="urn:microsoft.com/office/officeart/2005/8/layout/bProcess3"/>
    <dgm:cxn modelId="{C480EDB9-358E-474E-A7A1-E6CA41E3236E}" type="presParOf" srcId="{5E9431BA-30EE-4692-9826-401276CA017D}" destId="{FD41DA76-0FA4-4434-A714-7803A0DCB0AB}" srcOrd="2" destOrd="0" presId="urn:microsoft.com/office/officeart/2005/8/layout/bProcess3"/>
    <dgm:cxn modelId="{E6914961-C051-494B-9ADC-2337D9E075CC}" type="presParOf" srcId="{5E9431BA-30EE-4692-9826-401276CA017D}" destId="{6E6D6D9B-C9E8-4B97-A5F8-4E3B44B44B2B}" srcOrd="3" destOrd="0" presId="urn:microsoft.com/office/officeart/2005/8/layout/bProcess3"/>
    <dgm:cxn modelId="{46772601-1246-41B7-AE1F-5313679A3BEC}" type="presParOf" srcId="{6E6D6D9B-C9E8-4B97-A5F8-4E3B44B44B2B}" destId="{B3057366-8999-4D6F-89E6-7C9BD78399CB}" srcOrd="0" destOrd="0" presId="urn:microsoft.com/office/officeart/2005/8/layout/bProcess3"/>
    <dgm:cxn modelId="{4FF2804B-26FE-4614-BCFA-79219E9FE822}" type="presParOf" srcId="{5E9431BA-30EE-4692-9826-401276CA017D}" destId="{18605024-8499-4A36-AA8B-57C8619223A9}" srcOrd="4" destOrd="0" presId="urn:microsoft.com/office/officeart/2005/8/layout/bProcess3"/>
    <dgm:cxn modelId="{7D4D7A92-64C1-4AF4-90FB-82926D1E7431}" type="presParOf" srcId="{5E9431BA-30EE-4692-9826-401276CA017D}" destId="{57F21D97-0BAA-45DC-A616-80EEF9F69A8C}" srcOrd="5" destOrd="0" presId="urn:microsoft.com/office/officeart/2005/8/layout/bProcess3"/>
    <dgm:cxn modelId="{96D8BC10-3DAA-4CF5-9CCD-DF4FDEAF3491}" type="presParOf" srcId="{57F21D97-0BAA-45DC-A616-80EEF9F69A8C}" destId="{1DBE8808-1223-413A-B651-CBF4F9426344}" srcOrd="0" destOrd="0" presId="urn:microsoft.com/office/officeart/2005/8/layout/bProcess3"/>
    <dgm:cxn modelId="{3400E9C9-8DBA-4CBF-9471-3F6B0F594E2B}" type="presParOf" srcId="{5E9431BA-30EE-4692-9826-401276CA017D}" destId="{2B6194D8-5D1E-43A4-8B77-499E65B19086}" srcOrd="6" destOrd="0" presId="urn:microsoft.com/office/officeart/2005/8/layout/bProcess3"/>
    <dgm:cxn modelId="{503F55AB-04B9-4373-9E66-B7B69608C40B}" type="presParOf" srcId="{5E9431BA-30EE-4692-9826-401276CA017D}" destId="{B3FDC313-75C5-4D8B-90E0-C99643AC6E31}" srcOrd="7" destOrd="0" presId="urn:microsoft.com/office/officeart/2005/8/layout/bProcess3"/>
    <dgm:cxn modelId="{A74E44FD-D0C3-487E-8FA6-66C29CB2E0E2}" type="presParOf" srcId="{B3FDC313-75C5-4D8B-90E0-C99643AC6E31}" destId="{F7354374-787B-4926-B458-231DA50C5B8B}" srcOrd="0" destOrd="0" presId="urn:microsoft.com/office/officeart/2005/8/layout/bProcess3"/>
    <dgm:cxn modelId="{E527CBA1-79FB-4E45-98AA-C305D9E6C6BE}" type="presParOf" srcId="{5E9431BA-30EE-4692-9826-401276CA017D}" destId="{AFF4FCB3-015E-4F84-9036-F0F09FDCC9A3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9FE22B-3551-46F8-BB94-9804B095EEF5}" type="doc">
      <dgm:prSet loTypeId="urn:microsoft.com/office/officeart/2005/8/layout/bProcess3" loCatId="process" qsTypeId="urn:microsoft.com/office/officeart/2005/8/quickstyle/simple3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1E985962-09BB-44F3-BA06-AD5CF2559DB2}">
      <dgm:prSet phldrT="[Text]"/>
      <dgm:spPr/>
      <dgm:t>
        <a:bodyPr/>
        <a:lstStyle/>
        <a:p>
          <a:r>
            <a:rPr lang="en-US" dirty="0"/>
            <a:t>Data: Last 3 Fantasy Premier League (FPL) seasons.*</a:t>
          </a:r>
        </a:p>
      </dgm:t>
    </dgm:pt>
    <dgm:pt modelId="{9182C307-E962-4C18-99FB-E0B32B891937}" type="parTrans" cxnId="{7FD85FB5-D543-4058-ACD1-C2BAB2425D7B}">
      <dgm:prSet/>
      <dgm:spPr/>
      <dgm:t>
        <a:bodyPr/>
        <a:lstStyle/>
        <a:p>
          <a:endParaRPr lang="en-US"/>
        </a:p>
      </dgm:t>
    </dgm:pt>
    <dgm:pt modelId="{314581E0-6E6D-4867-8009-DA75FDA9D21E}" type="sibTrans" cxnId="{7FD85FB5-D543-4058-ACD1-C2BAB2425D7B}">
      <dgm:prSet/>
      <dgm:spPr/>
      <dgm:t>
        <a:bodyPr/>
        <a:lstStyle/>
        <a:p>
          <a:endParaRPr lang="en-US"/>
        </a:p>
      </dgm:t>
    </dgm:pt>
    <dgm:pt modelId="{E0F91584-BD7D-4F9C-A3FD-078BAD2F91AE}">
      <dgm:prSet phldrT="[Text]"/>
      <dgm:spPr/>
      <dgm:t>
        <a:bodyPr/>
        <a:lstStyle/>
        <a:p>
          <a:r>
            <a:rPr lang="en-US" dirty="0"/>
            <a:t>Response Variable: Match Outcomes (W/L/D)</a:t>
          </a:r>
        </a:p>
      </dgm:t>
    </dgm:pt>
    <dgm:pt modelId="{78E930AD-9043-4F5C-8AD7-C5113587E8F8}" type="parTrans" cxnId="{8C853C71-0DDD-4CCF-977D-199184993CE2}">
      <dgm:prSet/>
      <dgm:spPr/>
      <dgm:t>
        <a:bodyPr/>
        <a:lstStyle/>
        <a:p>
          <a:endParaRPr lang="en-US"/>
        </a:p>
      </dgm:t>
    </dgm:pt>
    <dgm:pt modelId="{313DB3BB-3393-44CE-9616-3D3B52FD7A14}" type="sibTrans" cxnId="{8C853C71-0DDD-4CCF-977D-199184993CE2}">
      <dgm:prSet/>
      <dgm:spPr/>
      <dgm:t>
        <a:bodyPr/>
        <a:lstStyle/>
        <a:p>
          <a:endParaRPr lang="en-US"/>
        </a:p>
      </dgm:t>
    </dgm:pt>
    <dgm:pt modelId="{047F8428-089B-4A5C-96BC-016E89CBDB98}">
      <dgm:prSet phldrT="[Text]"/>
      <dgm:spPr/>
      <dgm:t>
        <a:bodyPr/>
        <a:lstStyle/>
        <a:p>
          <a:r>
            <a:rPr lang="en-US" dirty="0"/>
            <a:t>Predictors: Fixtures difficulty, Player’s cost, ICT index* </a:t>
          </a:r>
        </a:p>
      </dgm:t>
    </dgm:pt>
    <dgm:pt modelId="{8E6445BB-4B95-4170-BBF9-62F5F1BADF5E}" type="parTrans" cxnId="{FE8E38BC-3952-48B4-AA65-1E16D3B9DD4A}">
      <dgm:prSet/>
      <dgm:spPr/>
      <dgm:t>
        <a:bodyPr/>
        <a:lstStyle/>
        <a:p>
          <a:endParaRPr lang="en-US"/>
        </a:p>
      </dgm:t>
    </dgm:pt>
    <dgm:pt modelId="{79C3C4C4-EF0A-4A08-B84C-A355D7D6B150}" type="sibTrans" cxnId="{FE8E38BC-3952-48B4-AA65-1E16D3B9DD4A}">
      <dgm:prSet/>
      <dgm:spPr/>
      <dgm:t>
        <a:bodyPr/>
        <a:lstStyle/>
        <a:p>
          <a:endParaRPr lang="en-US"/>
        </a:p>
      </dgm:t>
    </dgm:pt>
    <dgm:pt modelId="{24EEBBEF-7C44-46EC-800A-52B204FC4332}">
      <dgm:prSet phldrT="[Text]"/>
      <dgm:spPr/>
      <dgm:t>
        <a:bodyPr/>
        <a:lstStyle/>
        <a:p>
          <a:r>
            <a:rPr lang="en-US" dirty="0"/>
            <a:t>Baseline Model: Bookmaker’s odds converted to match outcomes.</a:t>
          </a:r>
        </a:p>
      </dgm:t>
    </dgm:pt>
    <dgm:pt modelId="{33A23A1F-7944-4D32-8396-E62306E38C57}" type="parTrans" cxnId="{73D1E466-7458-4F64-9174-3265FB69BB6D}">
      <dgm:prSet/>
      <dgm:spPr/>
      <dgm:t>
        <a:bodyPr/>
        <a:lstStyle/>
        <a:p>
          <a:endParaRPr lang="en-US"/>
        </a:p>
      </dgm:t>
    </dgm:pt>
    <dgm:pt modelId="{F9407113-837E-4D61-8135-66521CC2422E}" type="sibTrans" cxnId="{73D1E466-7458-4F64-9174-3265FB69BB6D}">
      <dgm:prSet/>
      <dgm:spPr/>
      <dgm:t>
        <a:bodyPr/>
        <a:lstStyle/>
        <a:p>
          <a:endParaRPr lang="en-US"/>
        </a:p>
      </dgm:t>
    </dgm:pt>
    <dgm:pt modelId="{C4225265-D5A1-44FE-8A81-F8791ABB129C}">
      <dgm:prSet phldrT="[Text]"/>
      <dgm:spPr/>
      <dgm:t>
        <a:bodyPr/>
        <a:lstStyle/>
        <a:p>
          <a:r>
            <a:rPr lang="en-US" dirty="0"/>
            <a:t>“Simplicity is the key!”</a:t>
          </a:r>
        </a:p>
      </dgm:t>
    </dgm:pt>
    <dgm:pt modelId="{A8C0296E-A321-48E6-81AD-454EC2309E3B}" type="sibTrans" cxnId="{098E5C71-8CA6-434E-B02A-4F61DDB68C9A}">
      <dgm:prSet/>
      <dgm:spPr/>
      <dgm:t>
        <a:bodyPr/>
        <a:lstStyle/>
        <a:p>
          <a:endParaRPr lang="en-US"/>
        </a:p>
      </dgm:t>
    </dgm:pt>
    <dgm:pt modelId="{298835F8-8705-4BA7-8900-0B0B57FF20EA}" type="parTrans" cxnId="{098E5C71-8CA6-434E-B02A-4F61DDB68C9A}">
      <dgm:prSet/>
      <dgm:spPr/>
      <dgm:t>
        <a:bodyPr/>
        <a:lstStyle/>
        <a:p>
          <a:endParaRPr lang="en-US"/>
        </a:p>
      </dgm:t>
    </dgm:pt>
    <dgm:pt modelId="{5E9431BA-30EE-4692-9826-401276CA017D}" type="pres">
      <dgm:prSet presAssocID="{A69FE22B-3551-46F8-BB94-9804B095EEF5}" presName="Name0" presStyleCnt="0">
        <dgm:presLayoutVars>
          <dgm:dir/>
          <dgm:resizeHandles val="exact"/>
        </dgm:presLayoutVars>
      </dgm:prSet>
      <dgm:spPr/>
    </dgm:pt>
    <dgm:pt modelId="{89103380-F6A1-404B-B110-0E0223014FD7}" type="pres">
      <dgm:prSet presAssocID="{C4225265-D5A1-44FE-8A81-F8791ABB129C}" presName="node" presStyleLbl="node1" presStyleIdx="0" presStyleCnt="5">
        <dgm:presLayoutVars>
          <dgm:bulletEnabled val="1"/>
        </dgm:presLayoutVars>
      </dgm:prSet>
      <dgm:spPr/>
    </dgm:pt>
    <dgm:pt modelId="{5C70144D-B082-45FC-A051-C277758DE1EF}" type="pres">
      <dgm:prSet presAssocID="{A8C0296E-A321-48E6-81AD-454EC2309E3B}" presName="sibTrans" presStyleLbl="sibTrans1D1" presStyleIdx="0" presStyleCnt="4"/>
      <dgm:spPr/>
    </dgm:pt>
    <dgm:pt modelId="{EA268EC6-2AD3-44C5-AFE1-381A41B66C47}" type="pres">
      <dgm:prSet presAssocID="{A8C0296E-A321-48E6-81AD-454EC2309E3B}" presName="connectorText" presStyleLbl="sibTrans1D1" presStyleIdx="0" presStyleCnt="4"/>
      <dgm:spPr/>
    </dgm:pt>
    <dgm:pt modelId="{FD41DA76-0FA4-4434-A714-7803A0DCB0AB}" type="pres">
      <dgm:prSet presAssocID="{1E985962-09BB-44F3-BA06-AD5CF2559DB2}" presName="node" presStyleLbl="node1" presStyleIdx="1" presStyleCnt="5">
        <dgm:presLayoutVars>
          <dgm:bulletEnabled val="1"/>
        </dgm:presLayoutVars>
      </dgm:prSet>
      <dgm:spPr/>
    </dgm:pt>
    <dgm:pt modelId="{6E6D6D9B-C9E8-4B97-A5F8-4E3B44B44B2B}" type="pres">
      <dgm:prSet presAssocID="{314581E0-6E6D-4867-8009-DA75FDA9D21E}" presName="sibTrans" presStyleLbl="sibTrans1D1" presStyleIdx="1" presStyleCnt="4"/>
      <dgm:spPr/>
    </dgm:pt>
    <dgm:pt modelId="{B3057366-8999-4D6F-89E6-7C9BD78399CB}" type="pres">
      <dgm:prSet presAssocID="{314581E0-6E6D-4867-8009-DA75FDA9D21E}" presName="connectorText" presStyleLbl="sibTrans1D1" presStyleIdx="1" presStyleCnt="4"/>
      <dgm:spPr/>
    </dgm:pt>
    <dgm:pt modelId="{18605024-8499-4A36-AA8B-57C8619223A9}" type="pres">
      <dgm:prSet presAssocID="{E0F91584-BD7D-4F9C-A3FD-078BAD2F91AE}" presName="node" presStyleLbl="node1" presStyleIdx="2" presStyleCnt="5">
        <dgm:presLayoutVars>
          <dgm:bulletEnabled val="1"/>
        </dgm:presLayoutVars>
      </dgm:prSet>
      <dgm:spPr/>
    </dgm:pt>
    <dgm:pt modelId="{57F21D97-0BAA-45DC-A616-80EEF9F69A8C}" type="pres">
      <dgm:prSet presAssocID="{313DB3BB-3393-44CE-9616-3D3B52FD7A14}" presName="sibTrans" presStyleLbl="sibTrans1D1" presStyleIdx="2" presStyleCnt="4"/>
      <dgm:spPr/>
    </dgm:pt>
    <dgm:pt modelId="{1DBE8808-1223-413A-B651-CBF4F9426344}" type="pres">
      <dgm:prSet presAssocID="{313DB3BB-3393-44CE-9616-3D3B52FD7A14}" presName="connectorText" presStyleLbl="sibTrans1D1" presStyleIdx="2" presStyleCnt="4"/>
      <dgm:spPr/>
    </dgm:pt>
    <dgm:pt modelId="{2B6194D8-5D1E-43A4-8B77-499E65B19086}" type="pres">
      <dgm:prSet presAssocID="{047F8428-089B-4A5C-96BC-016E89CBDB98}" presName="node" presStyleLbl="node1" presStyleIdx="3" presStyleCnt="5">
        <dgm:presLayoutVars>
          <dgm:bulletEnabled val="1"/>
        </dgm:presLayoutVars>
      </dgm:prSet>
      <dgm:spPr/>
    </dgm:pt>
    <dgm:pt modelId="{B3FDC313-75C5-4D8B-90E0-C99643AC6E31}" type="pres">
      <dgm:prSet presAssocID="{79C3C4C4-EF0A-4A08-B84C-A355D7D6B150}" presName="sibTrans" presStyleLbl="sibTrans1D1" presStyleIdx="3" presStyleCnt="4"/>
      <dgm:spPr/>
    </dgm:pt>
    <dgm:pt modelId="{F7354374-787B-4926-B458-231DA50C5B8B}" type="pres">
      <dgm:prSet presAssocID="{79C3C4C4-EF0A-4A08-B84C-A355D7D6B150}" presName="connectorText" presStyleLbl="sibTrans1D1" presStyleIdx="3" presStyleCnt="4"/>
      <dgm:spPr/>
    </dgm:pt>
    <dgm:pt modelId="{AFF4FCB3-015E-4F84-9036-F0F09FDCC9A3}" type="pres">
      <dgm:prSet presAssocID="{24EEBBEF-7C44-46EC-800A-52B204FC4332}" presName="node" presStyleLbl="node1" presStyleIdx="4" presStyleCnt="5">
        <dgm:presLayoutVars>
          <dgm:bulletEnabled val="1"/>
        </dgm:presLayoutVars>
      </dgm:prSet>
      <dgm:spPr/>
    </dgm:pt>
  </dgm:ptLst>
  <dgm:cxnLst>
    <dgm:cxn modelId="{BC71AA0D-88F1-48B6-9666-296F6CDD9EF0}" type="presOf" srcId="{314581E0-6E6D-4867-8009-DA75FDA9D21E}" destId="{B3057366-8999-4D6F-89E6-7C9BD78399CB}" srcOrd="1" destOrd="0" presId="urn:microsoft.com/office/officeart/2005/8/layout/bProcess3"/>
    <dgm:cxn modelId="{7DAC6825-99B6-4165-B9EF-C3C0939CD2DE}" type="presOf" srcId="{047F8428-089B-4A5C-96BC-016E89CBDB98}" destId="{2B6194D8-5D1E-43A4-8B77-499E65B19086}" srcOrd="0" destOrd="0" presId="urn:microsoft.com/office/officeart/2005/8/layout/bProcess3"/>
    <dgm:cxn modelId="{DA1F9037-3D16-4FA9-AB1C-D7A9F8A887A9}" type="presOf" srcId="{24EEBBEF-7C44-46EC-800A-52B204FC4332}" destId="{AFF4FCB3-015E-4F84-9036-F0F09FDCC9A3}" srcOrd="0" destOrd="0" presId="urn:microsoft.com/office/officeart/2005/8/layout/bProcess3"/>
    <dgm:cxn modelId="{F7B4AB60-C68F-458F-9A4F-A6FA8F02B698}" type="presOf" srcId="{A8C0296E-A321-48E6-81AD-454EC2309E3B}" destId="{EA268EC6-2AD3-44C5-AFE1-381A41B66C47}" srcOrd="1" destOrd="0" presId="urn:microsoft.com/office/officeart/2005/8/layout/bProcess3"/>
    <dgm:cxn modelId="{73D1E466-7458-4F64-9174-3265FB69BB6D}" srcId="{A69FE22B-3551-46F8-BB94-9804B095EEF5}" destId="{24EEBBEF-7C44-46EC-800A-52B204FC4332}" srcOrd="4" destOrd="0" parTransId="{33A23A1F-7944-4D32-8396-E62306E38C57}" sibTransId="{F9407113-837E-4D61-8135-66521CC2422E}"/>
    <dgm:cxn modelId="{F21A334B-898B-4B89-A01E-0C309E319D63}" type="presOf" srcId="{A8C0296E-A321-48E6-81AD-454EC2309E3B}" destId="{5C70144D-B082-45FC-A051-C277758DE1EF}" srcOrd="0" destOrd="0" presId="urn:microsoft.com/office/officeart/2005/8/layout/bProcess3"/>
    <dgm:cxn modelId="{F7D7266E-4D30-47F1-ACC6-10E9801EE35F}" type="presOf" srcId="{1E985962-09BB-44F3-BA06-AD5CF2559DB2}" destId="{FD41DA76-0FA4-4434-A714-7803A0DCB0AB}" srcOrd="0" destOrd="0" presId="urn:microsoft.com/office/officeart/2005/8/layout/bProcess3"/>
    <dgm:cxn modelId="{8C853C71-0DDD-4CCF-977D-199184993CE2}" srcId="{A69FE22B-3551-46F8-BB94-9804B095EEF5}" destId="{E0F91584-BD7D-4F9C-A3FD-078BAD2F91AE}" srcOrd="2" destOrd="0" parTransId="{78E930AD-9043-4F5C-8AD7-C5113587E8F8}" sibTransId="{313DB3BB-3393-44CE-9616-3D3B52FD7A14}"/>
    <dgm:cxn modelId="{098E5C71-8CA6-434E-B02A-4F61DDB68C9A}" srcId="{A69FE22B-3551-46F8-BB94-9804B095EEF5}" destId="{C4225265-D5A1-44FE-8A81-F8791ABB129C}" srcOrd="0" destOrd="0" parTransId="{298835F8-8705-4BA7-8900-0B0B57FF20EA}" sibTransId="{A8C0296E-A321-48E6-81AD-454EC2309E3B}"/>
    <dgm:cxn modelId="{7FD85FB5-D543-4058-ACD1-C2BAB2425D7B}" srcId="{A69FE22B-3551-46F8-BB94-9804B095EEF5}" destId="{1E985962-09BB-44F3-BA06-AD5CF2559DB2}" srcOrd="1" destOrd="0" parTransId="{9182C307-E962-4C18-99FB-E0B32B891937}" sibTransId="{314581E0-6E6D-4867-8009-DA75FDA9D21E}"/>
    <dgm:cxn modelId="{FE8E38BC-3952-48B4-AA65-1E16D3B9DD4A}" srcId="{A69FE22B-3551-46F8-BB94-9804B095EEF5}" destId="{047F8428-089B-4A5C-96BC-016E89CBDB98}" srcOrd="3" destOrd="0" parTransId="{8E6445BB-4B95-4170-BBF9-62F5F1BADF5E}" sibTransId="{79C3C4C4-EF0A-4A08-B84C-A355D7D6B150}"/>
    <dgm:cxn modelId="{365905BE-3AD3-48F9-841B-A01E1A125EFB}" type="presOf" srcId="{314581E0-6E6D-4867-8009-DA75FDA9D21E}" destId="{6E6D6D9B-C9E8-4B97-A5F8-4E3B44B44B2B}" srcOrd="0" destOrd="0" presId="urn:microsoft.com/office/officeart/2005/8/layout/bProcess3"/>
    <dgm:cxn modelId="{EF18E9C3-AEDA-4697-9E30-D4430FABF86E}" type="presOf" srcId="{A69FE22B-3551-46F8-BB94-9804B095EEF5}" destId="{5E9431BA-30EE-4692-9826-401276CA017D}" srcOrd="0" destOrd="0" presId="urn:microsoft.com/office/officeart/2005/8/layout/bProcess3"/>
    <dgm:cxn modelId="{A6C124CA-74D6-4160-AA03-DE549BD5BF5A}" type="presOf" srcId="{313DB3BB-3393-44CE-9616-3D3B52FD7A14}" destId="{57F21D97-0BAA-45DC-A616-80EEF9F69A8C}" srcOrd="0" destOrd="0" presId="urn:microsoft.com/office/officeart/2005/8/layout/bProcess3"/>
    <dgm:cxn modelId="{14BD32CD-4CFE-4410-9FEB-32CB8E505E56}" type="presOf" srcId="{E0F91584-BD7D-4F9C-A3FD-078BAD2F91AE}" destId="{18605024-8499-4A36-AA8B-57C8619223A9}" srcOrd="0" destOrd="0" presId="urn:microsoft.com/office/officeart/2005/8/layout/bProcess3"/>
    <dgm:cxn modelId="{4981B8DD-2AF3-485E-BB5E-2B037137F06B}" type="presOf" srcId="{C4225265-D5A1-44FE-8A81-F8791ABB129C}" destId="{89103380-F6A1-404B-B110-0E0223014FD7}" srcOrd="0" destOrd="0" presId="urn:microsoft.com/office/officeart/2005/8/layout/bProcess3"/>
    <dgm:cxn modelId="{62C14CDF-DE2E-49F4-9FBC-31D35F84B35D}" type="presOf" srcId="{79C3C4C4-EF0A-4A08-B84C-A355D7D6B150}" destId="{F7354374-787B-4926-B458-231DA50C5B8B}" srcOrd="1" destOrd="0" presId="urn:microsoft.com/office/officeart/2005/8/layout/bProcess3"/>
    <dgm:cxn modelId="{66CBCFEF-40BD-4E0E-9287-C675BE509CCD}" type="presOf" srcId="{313DB3BB-3393-44CE-9616-3D3B52FD7A14}" destId="{1DBE8808-1223-413A-B651-CBF4F9426344}" srcOrd="1" destOrd="0" presId="urn:microsoft.com/office/officeart/2005/8/layout/bProcess3"/>
    <dgm:cxn modelId="{5E7356F7-B143-43D0-AA4F-E6D7F280E1FB}" type="presOf" srcId="{79C3C4C4-EF0A-4A08-B84C-A355D7D6B150}" destId="{B3FDC313-75C5-4D8B-90E0-C99643AC6E31}" srcOrd="0" destOrd="0" presId="urn:microsoft.com/office/officeart/2005/8/layout/bProcess3"/>
    <dgm:cxn modelId="{133B3DC2-EF7C-47D2-B74D-E9A6D122C316}" type="presParOf" srcId="{5E9431BA-30EE-4692-9826-401276CA017D}" destId="{89103380-F6A1-404B-B110-0E0223014FD7}" srcOrd="0" destOrd="0" presId="urn:microsoft.com/office/officeart/2005/8/layout/bProcess3"/>
    <dgm:cxn modelId="{0B8E8B86-2CAA-4C88-99DC-9E198618C025}" type="presParOf" srcId="{5E9431BA-30EE-4692-9826-401276CA017D}" destId="{5C70144D-B082-45FC-A051-C277758DE1EF}" srcOrd="1" destOrd="0" presId="urn:microsoft.com/office/officeart/2005/8/layout/bProcess3"/>
    <dgm:cxn modelId="{A911EBCC-D3BB-4580-B6CA-FAC836514EFE}" type="presParOf" srcId="{5C70144D-B082-45FC-A051-C277758DE1EF}" destId="{EA268EC6-2AD3-44C5-AFE1-381A41B66C47}" srcOrd="0" destOrd="0" presId="urn:microsoft.com/office/officeart/2005/8/layout/bProcess3"/>
    <dgm:cxn modelId="{C480EDB9-358E-474E-A7A1-E6CA41E3236E}" type="presParOf" srcId="{5E9431BA-30EE-4692-9826-401276CA017D}" destId="{FD41DA76-0FA4-4434-A714-7803A0DCB0AB}" srcOrd="2" destOrd="0" presId="urn:microsoft.com/office/officeart/2005/8/layout/bProcess3"/>
    <dgm:cxn modelId="{E6914961-C051-494B-9ADC-2337D9E075CC}" type="presParOf" srcId="{5E9431BA-30EE-4692-9826-401276CA017D}" destId="{6E6D6D9B-C9E8-4B97-A5F8-4E3B44B44B2B}" srcOrd="3" destOrd="0" presId="urn:microsoft.com/office/officeart/2005/8/layout/bProcess3"/>
    <dgm:cxn modelId="{46772601-1246-41B7-AE1F-5313679A3BEC}" type="presParOf" srcId="{6E6D6D9B-C9E8-4B97-A5F8-4E3B44B44B2B}" destId="{B3057366-8999-4D6F-89E6-7C9BD78399CB}" srcOrd="0" destOrd="0" presId="urn:microsoft.com/office/officeart/2005/8/layout/bProcess3"/>
    <dgm:cxn modelId="{4FF2804B-26FE-4614-BCFA-79219E9FE822}" type="presParOf" srcId="{5E9431BA-30EE-4692-9826-401276CA017D}" destId="{18605024-8499-4A36-AA8B-57C8619223A9}" srcOrd="4" destOrd="0" presId="urn:microsoft.com/office/officeart/2005/8/layout/bProcess3"/>
    <dgm:cxn modelId="{7D4D7A92-64C1-4AF4-90FB-82926D1E7431}" type="presParOf" srcId="{5E9431BA-30EE-4692-9826-401276CA017D}" destId="{57F21D97-0BAA-45DC-A616-80EEF9F69A8C}" srcOrd="5" destOrd="0" presId="urn:microsoft.com/office/officeart/2005/8/layout/bProcess3"/>
    <dgm:cxn modelId="{96D8BC10-3DAA-4CF5-9CCD-DF4FDEAF3491}" type="presParOf" srcId="{57F21D97-0BAA-45DC-A616-80EEF9F69A8C}" destId="{1DBE8808-1223-413A-B651-CBF4F9426344}" srcOrd="0" destOrd="0" presId="urn:microsoft.com/office/officeart/2005/8/layout/bProcess3"/>
    <dgm:cxn modelId="{3400E9C9-8DBA-4CBF-9471-3F6B0F594E2B}" type="presParOf" srcId="{5E9431BA-30EE-4692-9826-401276CA017D}" destId="{2B6194D8-5D1E-43A4-8B77-499E65B19086}" srcOrd="6" destOrd="0" presId="urn:microsoft.com/office/officeart/2005/8/layout/bProcess3"/>
    <dgm:cxn modelId="{503F55AB-04B9-4373-9E66-B7B69608C40B}" type="presParOf" srcId="{5E9431BA-30EE-4692-9826-401276CA017D}" destId="{B3FDC313-75C5-4D8B-90E0-C99643AC6E31}" srcOrd="7" destOrd="0" presId="urn:microsoft.com/office/officeart/2005/8/layout/bProcess3"/>
    <dgm:cxn modelId="{A74E44FD-D0C3-487E-8FA6-66C29CB2E0E2}" type="presParOf" srcId="{B3FDC313-75C5-4D8B-90E0-C99643AC6E31}" destId="{F7354374-787B-4926-B458-231DA50C5B8B}" srcOrd="0" destOrd="0" presId="urn:microsoft.com/office/officeart/2005/8/layout/bProcess3"/>
    <dgm:cxn modelId="{E527CBA1-79FB-4E45-98AA-C305D9E6C6BE}" type="presParOf" srcId="{5E9431BA-30EE-4692-9826-401276CA017D}" destId="{AFF4FCB3-015E-4F84-9036-F0F09FDCC9A3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0144D-B082-45FC-A051-C277758DE1EF}">
      <dsp:nvSpPr>
        <dsp:cNvPr id="0" name=""/>
        <dsp:cNvSpPr/>
      </dsp:nvSpPr>
      <dsp:spPr>
        <a:xfrm>
          <a:off x="2210920" y="1528693"/>
          <a:ext cx="4769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77" y="45720"/>
              </a:lnTo>
            </a:path>
          </a:pathLst>
        </a:custGeom>
        <a:noFill/>
        <a:ln w="9525" cap="rnd" cmpd="sng" algn="ctr">
          <a:solidFill>
            <a:schemeClr val="accent6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6719" y="1571875"/>
        <a:ext cx="25378" cy="5075"/>
      </dsp:txXfrm>
    </dsp:sp>
    <dsp:sp modelId="{89103380-F6A1-404B-B110-0E0223014FD7}">
      <dsp:nvSpPr>
        <dsp:cNvPr id="0" name=""/>
        <dsp:cNvSpPr/>
      </dsp:nvSpPr>
      <dsp:spPr>
        <a:xfrm>
          <a:off x="5862" y="912355"/>
          <a:ext cx="2206857" cy="13241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MLA: Ordinal Logistic Regression, ANN, Random Forest, and Stochastic Modelling</a:t>
          </a:r>
        </a:p>
      </dsp:txBody>
      <dsp:txXfrm>
        <a:off x="5862" y="912355"/>
        <a:ext cx="2206857" cy="1324114"/>
      </dsp:txXfrm>
    </dsp:sp>
    <dsp:sp modelId="{6E6D6D9B-C9E8-4B97-A5F8-4E3B44B44B2B}">
      <dsp:nvSpPr>
        <dsp:cNvPr id="0" name=""/>
        <dsp:cNvSpPr/>
      </dsp:nvSpPr>
      <dsp:spPr>
        <a:xfrm>
          <a:off x="4925354" y="1528693"/>
          <a:ext cx="4769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77" y="45720"/>
              </a:lnTo>
            </a:path>
          </a:pathLst>
        </a:custGeom>
        <a:noFill/>
        <a:ln w="9525" cap="rnd" cmpd="sng" algn="ctr">
          <a:solidFill>
            <a:schemeClr val="accent6">
              <a:shade val="90000"/>
              <a:hueOff val="-6939"/>
              <a:satOff val="-149"/>
              <a:lumOff val="60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1153" y="1571875"/>
        <a:ext cx="25378" cy="5075"/>
      </dsp:txXfrm>
    </dsp:sp>
    <dsp:sp modelId="{FD41DA76-0FA4-4434-A714-7803A0DCB0AB}">
      <dsp:nvSpPr>
        <dsp:cNvPr id="0" name=""/>
        <dsp:cNvSpPr/>
      </dsp:nvSpPr>
      <dsp:spPr>
        <a:xfrm>
          <a:off x="2720297" y="912355"/>
          <a:ext cx="2206857" cy="13241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5369"/>
                <a:satOff val="79"/>
                <a:lumOff val="5257"/>
                <a:alphaOff val="0"/>
                <a:tint val="60000"/>
                <a:lumMod val="110000"/>
              </a:schemeClr>
            </a:gs>
            <a:gs pos="100000">
              <a:schemeClr val="accent6">
                <a:shade val="80000"/>
                <a:hueOff val="-5369"/>
                <a:satOff val="79"/>
                <a:lumOff val="5257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Data: Seasons 2006/2007 to 2017/2018</a:t>
          </a:r>
        </a:p>
      </dsp:txBody>
      <dsp:txXfrm>
        <a:off x="2720297" y="912355"/>
        <a:ext cx="2206857" cy="1324114"/>
      </dsp:txXfrm>
    </dsp:sp>
    <dsp:sp modelId="{57F21D97-0BAA-45DC-A616-80EEF9F69A8C}">
      <dsp:nvSpPr>
        <dsp:cNvPr id="0" name=""/>
        <dsp:cNvSpPr/>
      </dsp:nvSpPr>
      <dsp:spPr>
        <a:xfrm>
          <a:off x="1109291" y="2234670"/>
          <a:ext cx="5428869" cy="476977"/>
        </a:xfrm>
        <a:custGeom>
          <a:avLst/>
          <a:gdLst/>
          <a:ahLst/>
          <a:cxnLst/>
          <a:rect l="0" t="0" r="0" b="0"/>
          <a:pathLst>
            <a:path>
              <a:moveTo>
                <a:pt x="5428869" y="0"/>
              </a:moveTo>
              <a:lnTo>
                <a:pt x="5428869" y="255588"/>
              </a:lnTo>
              <a:lnTo>
                <a:pt x="0" y="255588"/>
              </a:lnTo>
              <a:lnTo>
                <a:pt x="0" y="476977"/>
              </a:lnTo>
            </a:path>
          </a:pathLst>
        </a:custGeom>
        <a:noFill/>
        <a:ln w="9525" cap="rnd" cmpd="sng" algn="ctr">
          <a:solidFill>
            <a:schemeClr val="accent6">
              <a:shade val="90000"/>
              <a:hueOff val="-13878"/>
              <a:satOff val="-297"/>
              <a:lumOff val="120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7412" y="2470621"/>
        <a:ext cx="272627" cy="5075"/>
      </dsp:txXfrm>
    </dsp:sp>
    <dsp:sp modelId="{18605024-8499-4A36-AA8B-57C8619223A9}">
      <dsp:nvSpPr>
        <dsp:cNvPr id="0" name=""/>
        <dsp:cNvSpPr/>
      </dsp:nvSpPr>
      <dsp:spPr>
        <a:xfrm>
          <a:off x="5434731" y="912355"/>
          <a:ext cx="2206857" cy="13241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0738"/>
                <a:satOff val="158"/>
                <a:lumOff val="10515"/>
                <a:alphaOff val="0"/>
                <a:tint val="60000"/>
                <a:lumMod val="110000"/>
              </a:schemeClr>
            </a:gs>
            <a:gs pos="100000">
              <a:schemeClr val="accent6">
                <a:shade val="80000"/>
                <a:hueOff val="-10738"/>
                <a:satOff val="158"/>
                <a:lumOff val="10515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Response Variable: Probabilistic Outcomes (W/L/D)</a:t>
          </a:r>
        </a:p>
      </dsp:txBody>
      <dsp:txXfrm>
        <a:off x="5434731" y="912355"/>
        <a:ext cx="2206857" cy="1324114"/>
      </dsp:txXfrm>
    </dsp:sp>
    <dsp:sp modelId="{B3FDC313-75C5-4D8B-90E0-C99643AC6E31}">
      <dsp:nvSpPr>
        <dsp:cNvPr id="0" name=""/>
        <dsp:cNvSpPr/>
      </dsp:nvSpPr>
      <dsp:spPr>
        <a:xfrm>
          <a:off x="2210920" y="3360384"/>
          <a:ext cx="4769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77" y="45720"/>
              </a:lnTo>
            </a:path>
          </a:pathLst>
        </a:custGeom>
        <a:noFill/>
        <a:ln w="9525" cap="rnd" cmpd="sng" algn="ctr">
          <a:solidFill>
            <a:schemeClr val="accent6">
              <a:shade val="90000"/>
              <a:hueOff val="-20817"/>
              <a:satOff val="-446"/>
              <a:lumOff val="1804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6719" y="3403566"/>
        <a:ext cx="25378" cy="5075"/>
      </dsp:txXfrm>
    </dsp:sp>
    <dsp:sp modelId="{2B6194D8-5D1E-43A4-8B77-499E65B19086}">
      <dsp:nvSpPr>
        <dsp:cNvPr id="0" name=""/>
        <dsp:cNvSpPr/>
      </dsp:nvSpPr>
      <dsp:spPr>
        <a:xfrm>
          <a:off x="5862" y="2744047"/>
          <a:ext cx="2206857" cy="13241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6107"/>
                <a:satOff val="237"/>
                <a:lumOff val="15772"/>
                <a:alphaOff val="0"/>
                <a:tint val="60000"/>
                <a:lumMod val="110000"/>
              </a:schemeClr>
            </a:gs>
            <a:gs pos="100000">
              <a:schemeClr val="accent6">
                <a:shade val="80000"/>
                <a:hueOff val="-16107"/>
                <a:satOff val="237"/>
                <a:lumOff val="15772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Predictors: 30+ factors such as interceptions, shots at crossbar, expected goals, etc. </a:t>
          </a:r>
        </a:p>
      </dsp:txBody>
      <dsp:txXfrm>
        <a:off x="5862" y="2744047"/>
        <a:ext cx="2206857" cy="1324114"/>
      </dsp:txXfrm>
    </dsp:sp>
    <dsp:sp modelId="{AFF4FCB3-015E-4F84-9036-F0F09FDCC9A3}">
      <dsp:nvSpPr>
        <dsp:cNvPr id="0" name=""/>
        <dsp:cNvSpPr/>
      </dsp:nvSpPr>
      <dsp:spPr>
        <a:xfrm>
          <a:off x="2720297" y="2744047"/>
          <a:ext cx="2206857" cy="13241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1476"/>
                <a:satOff val="316"/>
                <a:lumOff val="21029"/>
                <a:alphaOff val="0"/>
                <a:tint val="60000"/>
                <a:lumMod val="110000"/>
              </a:schemeClr>
            </a:gs>
            <a:gs pos="100000">
              <a:schemeClr val="accent6">
                <a:shade val="80000"/>
                <a:hueOff val="-21476"/>
                <a:satOff val="316"/>
                <a:lumOff val="21029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Baseline Model: Bookmaker’s odds converted to probabilities.</a:t>
          </a:r>
        </a:p>
      </dsp:txBody>
      <dsp:txXfrm>
        <a:off x="2720297" y="2744047"/>
        <a:ext cx="2206857" cy="13241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0144D-B082-45FC-A051-C277758DE1EF}">
      <dsp:nvSpPr>
        <dsp:cNvPr id="0" name=""/>
        <dsp:cNvSpPr/>
      </dsp:nvSpPr>
      <dsp:spPr>
        <a:xfrm>
          <a:off x="2210920" y="1528693"/>
          <a:ext cx="4769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77" y="45720"/>
              </a:lnTo>
            </a:path>
          </a:pathLst>
        </a:custGeom>
        <a:noFill/>
        <a:ln w="9525" cap="rnd" cmpd="sng" algn="ctr">
          <a:solidFill>
            <a:schemeClr val="accent6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6719" y="1571875"/>
        <a:ext cx="25378" cy="5075"/>
      </dsp:txXfrm>
    </dsp:sp>
    <dsp:sp modelId="{89103380-F6A1-404B-B110-0E0223014FD7}">
      <dsp:nvSpPr>
        <dsp:cNvPr id="0" name=""/>
        <dsp:cNvSpPr/>
      </dsp:nvSpPr>
      <dsp:spPr>
        <a:xfrm>
          <a:off x="5862" y="912355"/>
          <a:ext cx="2206857" cy="13241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“Simplicity is the key!”</a:t>
          </a:r>
        </a:p>
      </dsp:txBody>
      <dsp:txXfrm>
        <a:off x="5862" y="912355"/>
        <a:ext cx="2206857" cy="1324114"/>
      </dsp:txXfrm>
    </dsp:sp>
    <dsp:sp modelId="{6E6D6D9B-C9E8-4B97-A5F8-4E3B44B44B2B}">
      <dsp:nvSpPr>
        <dsp:cNvPr id="0" name=""/>
        <dsp:cNvSpPr/>
      </dsp:nvSpPr>
      <dsp:spPr>
        <a:xfrm>
          <a:off x="4925354" y="1528693"/>
          <a:ext cx="4769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77" y="45720"/>
              </a:lnTo>
            </a:path>
          </a:pathLst>
        </a:custGeom>
        <a:noFill/>
        <a:ln w="9525" cap="rnd" cmpd="sng" algn="ctr">
          <a:solidFill>
            <a:schemeClr val="accent6">
              <a:shade val="90000"/>
              <a:hueOff val="-6939"/>
              <a:satOff val="-149"/>
              <a:lumOff val="60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1153" y="1571875"/>
        <a:ext cx="25378" cy="5075"/>
      </dsp:txXfrm>
    </dsp:sp>
    <dsp:sp modelId="{FD41DA76-0FA4-4434-A714-7803A0DCB0AB}">
      <dsp:nvSpPr>
        <dsp:cNvPr id="0" name=""/>
        <dsp:cNvSpPr/>
      </dsp:nvSpPr>
      <dsp:spPr>
        <a:xfrm>
          <a:off x="2720297" y="912355"/>
          <a:ext cx="2206857" cy="13241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5369"/>
                <a:satOff val="79"/>
                <a:lumOff val="5257"/>
                <a:alphaOff val="0"/>
                <a:tint val="60000"/>
                <a:lumMod val="110000"/>
              </a:schemeClr>
            </a:gs>
            <a:gs pos="100000">
              <a:schemeClr val="accent6">
                <a:shade val="80000"/>
                <a:hueOff val="-5369"/>
                <a:satOff val="79"/>
                <a:lumOff val="5257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Data: Last 3 Fantasy Premier League (FPL) seasons.*</a:t>
          </a:r>
        </a:p>
      </dsp:txBody>
      <dsp:txXfrm>
        <a:off x="2720297" y="912355"/>
        <a:ext cx="2206857" cy="1324114"/>
      </dsp:txXfrm>
    </dsp:sp>
    <dsp:sp modelId="{57F21D97-0BAA-45DC-A616-80EEF9F69A8C}">
      <dsp:nvSpPr>
        <dsp:cNvPr id="0" name=""/>
        <dsp:cNvSpPr/>
      </dsp:nvSpPr>
      <dsp:spPr>
        <a:xfrm>
          <a:off x="1109291" y="2234670"/>
          <a:ext cx="5428869" cy="476977"/>
        </a:xfrm>
        <a:custGeom>
          <a:avLst/>
          <a:gdLst/>
          <a:ahLst/>
          <a:cxnLst/>
          <a:rect l="0" t="0" r="0" b="0"/>
          <a:pathLst>
            <a:path>
              <a:moveTo>
                <a:pt x="5428869" y="0"/>
              </a:moveTo>
              <a:lnTo>
                <a:pt x="5428869" y="255588"/>
              </a:lnTo>
              <a:lnTo>
                <a:pt x="0" y="255588"/>
              </a:lnTo>
              <a:lnTo>
                <a:pt x="0" y="476977"/>
              </a:lnTo>
            </a:path>
          </a:pathLst>
        </a:custGeom>
        <a:noFill/>
        <a:ln w="9525" cap="rnd" cmpd="sng" algn="ctr">
          <a:solidFill>
            <a:schemeClr val="accent6">
              <a:shade val="90000"/>
              <a:hueOff val="-13878"/>
              <a:satOff val="-297"/>
              <a:lumOff val="120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7412" y="2470621"/>
        <a:ext cx="272627" cy="5075"/>
      </dsp:txXfrm>
    </dsp:sp>
    <dsp:sp modelId="{18605024-8499-4A36-AA8B-57C8619223A9}">
      <dsp:nvSpPr>
        <dsp:cNvPr id="0" name=""/>
        <dsp:cNvSpPr/>
      </dsp:nvSpPr>
      <dsp:spPr>
        <a:xfrm>
          <a:off x="5434731" y="912355"/>
          <a:ext cx="2206857" cy="13241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0738"/>
                <a:satOff val="158"/>
                <a:lumOff val="10515"/>
                <a:alphaOff val="0"/>
                <a:tint val="60000"/>
                <a:lumMod val="110000"/>
              </a:schemeClr>
            </a:gs>
            <a:gs pos="100000">
              <a:schemeClr val="accent6">
                <a:shade val="80000"/>
                <a:hueOff val="-10738"/>
                <a:satOff val="158"/>
                <a:lumOff val="10515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Response Variable: Match Outcomes (W/L/D)</a:t>
          </a:r>
        </a:p>
      </dsp:txBody>
      <dsp:txXfrm>
        <a:off x="5434731" y="912355"/>
        <a:ext cx="2206857" cy="1324114"/>
      </dsp:txXfrm>
    </dsp:sp>
    <dsp:sp modelId="{B3FDC313-75C5-4D8B-90E0-C99643AC6E31}">
      <dsp:nvSpPr>
        <dsp:cNvPr id="0" name=""/>
        <dsp:cNvSpPr/>
      </dsp:nvSpPr>
      <dsp:spPr>
        <a:xfrm>
          <a:off x="2210920" y="3360384"/>
          <a:ext cx="4769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77" y="45720"/>
              </a:lnTo>
            </a:path>
          </a:pathLst>
        </a:custGeom>
        <a:noFill/>
        <a:ln w="9525" cap="rnd" cmpd="sng" algn="ctr">
          <a:solidFill>
            <a:schemeClr val="accent6">
              <a:shade val="90000"/>
              <a:hueOff val="-20817"/>
              <a:satOff val="-446"/>
              <a:lumOff val="1804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6719" y="3403566"/>
        <a:ext cx="25378" cy="5075"/>
      </dsp:txXfrm>
    </dsp:sp>
    <dsp:sp modelId="{2B6194D8-5D1E-43A4-8B77-499E65B19086}">
      <dsp:nvSpPr>
        <dsp:cNvPr id="0" name=""/>
        <dsp:cNvSpPr/>
      </dsp:nvSpPr>
      <dsp:spPr>
        <a:xfrm>
          <a:off x="5862" y="2744047"/>
          <a:ext cx="2206857" cy="13241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6107"/>
                <a:satOff val="237"/>
                <a:lumOff val="15772"/>
                <a:alphaOff val="0"/>
                <a:tint val="60000"/>
                <a:lumMod val="110000"/>
              </a:schemeClr>
            </a:gs>
            <a:gs pos="100000">
              <a:schemeClr val="accent6">
                <a:shade val="80000"/>
                <a:hueOff val="-16107"/>
                <a:satOff val="237"/>
                <a:lumOff val="15772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Predictors: Fixtures difficulty, Player’s cost, ICT index* </a:t>
          </a:r>
        </a:p>
      </dsp:txBody>
      <dsp:txXfrm>
        <a:off x="5862" y="2744047"/>
        <a:ext cx="2206857" cy="1324114"/>
      </dsp:txXfrm>
    </dsp:sp>
    <dsp:sp modelId="{AFF4FCB3-015E-4F84-9036-F0F09FDCC9A3}">
      <dsp:nvSpPr>
        <dsp:cNvPr id="0" name=""/>
        <dsp:cNvSpPr/>
      </dsp:nvSpPr>
      <dsp:spPr>
        <a:xfrm>
          <a:off x="2720297" y="2744047"/>
          <a:ext cx="2206857" cy="13241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1476"/>
                <a:satOff val="316"/>
                <a:lumOff val="21029"/>
                <a:alphaOff val="0"/>
                <a:tint val="60000"/>
                <a:lumMod val="110000"/>
              </a:schemeClr>
            </a:gs>
            <a:gs pos="100000">
              <a:schemeClr val="accent6">
                <a:shade val="80000"/>
                <a:hueOff val="-21476"/>
                <a:satOff val="316"/>
                <a:lumOff val="21029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Baseline Model: Bookmaker’s odds converted to match outcomes.</a:t>
          </a:r>
        </a:p>
      </dsp:txBody>
      <dsp:txXfrm>
        <a:off x="2720297" y="2744047"/>
        <a:ext cx="2206857" cy="1324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04E96-E1AB-4DD9-BD24-E3D0FDDEDBAC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6128F-6CC8-4198-A235-F9CE59F69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9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add some </a:t>
            </a:r>
            <a:r>
              <a:rPr lang="en-US" dirty="0" err="1"/>
              <a:t>picute</a:t>
            </a:r>
            <a:r>
              <a:rPr lang="en-US" dirty="0"/>
              <a:t> to the intro slide: EPL logo? Or some players battling? Or </a:t>
            </a:r>
            <a:r>
              <a:rPr lang="en-US" dirty="0" err="1"/>
              <a:t>aston</a:t>
            </a:r>
            <a:r>
              <a:rPr lang="en-US" dirty="0"/>
              <a:t> villa 7-2 Liverpool scoreboard? [Awesome!]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128F-6CC8-4198-A235-F9CE59F697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9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arsene</a:t>
            </a:r>
            <a:r>
              <a:rPr lang="en-US" dirty="0"/>
              <a:t> </a:t>
            </a:r>
            <a:r>
              <a:rPr lang="en-US" dirty="0" err="1"/>
              <a:t>wenger’s</a:t>
            </a:r>
            <a:r>
              <a:rPr lang="en-US" dirty="0"/>
              <a:t> pic [you can </a:t>
            </a:r>
            <a:r>
              <a:rPr lang="en-US" dirty="0" err="1"/>
              <a:t>isnert</a:t>
            </a:r>
            <a:r>
              <a:rPr lang="en-US" dirty="0"/>
              <a:t> it} [add </a:t>
            </a:r>
            <a:r>
              <a:rPr lang="en-US" dirty="0" err="1"/>
              <a:t>arsene</a:t>
            </a:r>
            <a:r>
              <a:rPr lang="en-US" dirty="0"/>
              <a:t> </a:t>
            </a:r>
            <a:r>
              <a:rPr lang="en-US" dirty="0" err="1"/>
              <a:t>wenger’s</a:t>
            </a:r>
            <a:r>
              <a:rPr lang="en-US" dirty="0"/>
              <a:t> angry picture!!!] the one with the bottle. “</a:t>
            </a:r>
          </a:p>
          <a:p>
            <a:r>
              <a:rPr lang="en-US" dirty="0"/>
              <a:t>Sometimes, I feel like the guy in the </a:t>
            </a:r>
            <a:r>
              <a:rPr lang="en-US" dirty="0" err="1"/>
              <a:t>righ</a:t>
            </a:r>
            <a:r>
              <a:rPr lang="en-US" dirty="0"/>
              <a:t> hand side, when my predictions for a soccer game </a:t>
            </a:r>
            <a:r>
              <a:rPr lang="en-US" dirty="0" err="1"/>
              <a:t>tursn</a:t>
            </a:r>
            <a:r>
              <a:rPr lang="en-US" dirty="0"/>
              <a:t> out incorrect! He is </a:t>
            </a:r>
            <a:r>
              <a:rPr lang="en-US" dirty="0" err="1"/>
              <a:t>Arsene</a:t>
            </a:r>
            <a:r>
              <a:rPr lang="en-US" dirty="0"/>
              <a:t> </a:t>
            </a:r>
            <a:r>
              <a:rPr lang="en-US" dirty="0" err="1"/>
              <a:t>wenger</a:t>
            </a:r>
            <a:r>
              <a:rPr lang="en-US" dirty="0"/>
              <a:t>, one of the best </a:t>
            </a:r>
            <a:r>
              <a:rPr lang="en-US" dirty="0" err="1"/>
              <a:t>managesrs</a:t>
            </a:r>
            <a:r>
              <a:rPr lang="en-US" dirty="0"/>
              <a:t> during his time… and he once quoted….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128F-6CC8-4198-A235-F9CE59F697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52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that doesn’t stop me stop me from using mathematics to accurately predict </a:t>
            </a:r>
            <a:r>
              <a:rPr lang="en-US" dirty="0" err="1"/>
              <a:t>soccergames</a:t>
            </a:r>
            <a:r>
              <a:rPr lang="en-US" dirty="0"/>
              <a:t>. </a:t>
            </a:r>
            <a:r>
              <a:rPr lang="en-US" dirty="0" err="1"/>
              <a:t>Infact</a:t>
            </a:r>
            <a:r>
              <a:rPr lang="en-US" dirty="0"/>
              <a:t> it motivates me…[</a:t>
            </a:r>
            <a:r>
              <a:rPr lang="en-US" dirty="0" err="1"/>
              <a:t>sould</a:t>
            </a:r>
            <a:r>
              <a:rPr lang="en-US" dirty="0"/>
              <a:t> I talk about my dad’s quote? Probably at the end!]…in fact, the goal of my IS </a:t>
            </a:r>
            <a:r>
              <a:rPr lang="en-US" dirty="0" err="1"/>
              <a:t>is</a:t>
            </a:r>
            <a:r>
              <a:rPr lang="en-US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some picture like that at the end!...</a:t>
            </a:r>
            <a:r>
              <a:rPr lang="en-US" dirty="0" err="1"/>
              <a:t>garry</a:t>
            </a:r>
            <a:r>
              <a:rPr lang="en-US" dirty="0"/>
              <a:t> </a:t>
            </a:r>
            <a:r>
              <a:rPr lang="en-US" dirty="0" err="1"/>
              <a:t>kasparov</a:t>
            </a:r>
            <a:r>
              <a:rPr lang="en-US" dirty="0"/>
              <a:t> being beaten?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128F-6CC8-4198-A235-F9CE59F697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78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could talk about or joke about playing against Dr. Long. On our way to winning the </a:t>
            </a:r>
            <a:r>
              <a:rPr lang="en-US" dirty="0" err="1"/>
              <a:t>intramuralt</a:t>
            </a:r>
            <a:r>
              <a:rPr lang="en-US" dirty="0"/>
              <a:t> competition. [put the picture in the slide!]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could talk about the biases and chipping away after presenting the work I have done so far??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128F-6CC8-4198-A235-F9CE59F697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7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it!!!</a:t>
            </a:r>
          </a:p>
          <a:p>
            <a:r>
              <a:rPr lang="en-US" dirty="0"/>
              <a:t>Explore the </a:t>
            </a:r>
            <a:r>
              <a:rPr lang="en-US" dirty="0" err="1"/>
              <a:t>poisibel</a:t>
            </a:r>
            <a:r>
              <a:rPr lang="en-US" dirty="0"/>
              <a:t> of GA?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128F-6CC8-4198-A235-F9CE59F697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2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idea is that simple </a:t>
            </a:r>
            <a:r>
              <a:rPr lang="en-US" dirty="0" err="1"/>
              <a:t>mdel</a:t>
            </a:r>
            <a:r>
              <a:rPr lang="en-US" dirty="0"/>
              <a:t> will outperform </a:t>
            </a:r>
            <a:r>
              <a:rPr lang="en-US" dirty="0" err="1"/>
              <a:t>compliated</a:t>
            </a:r>
            <a:r>
              <a:rPr lang="en-US" dirty="0"/>
              <a:t> models</a:t>
            </a: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Roboto"/>
              </a:rPr>
              <a:t>Fantasy Premier League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 is a game that casts you in the role of a </a:t>
            </a:r>
            <a:r>
              <a:rPr lang="en-US" b="1" i="0" dirty="0">
                <a:solidFill>
                  <a:srgbClr val="222222"/>
                </a:solidFill>
                <a:effectLst/>
                <a:latin typeface="Roboto"/>
              </a:rPr>
              <a:t>Fantasy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 manager. You are given the task to pick a squad of real-life players who score points for your team based on their performances in their own matches.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Higher odds for team means the team loses….!! Lower odds for draw means a draw!!!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128F-6CC8-4198-A235-F9CE59F697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43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[got some good ideas….specially regarding modelling! And the methodology for my IS]: specifically, the team news data to build models!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128F-6CC8-4198-A235-F9CE59F697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7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5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2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78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351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26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33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22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78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4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8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0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6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73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29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2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4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0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1ABEBB8-84D0-4386-B0B1-A23286C480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AA72C63-92BF-4DDB-AF1E-45A08B35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41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58CB8-B2EC-4E90-975F-9D7BDEF56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6" y="966851"/>
            <a:ext cx="6889930" cy="4626864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5000"/>
              <a:t>Accurately Predicting </a:t>
            </a:r>
            <a:r>
              <a:rPr lang="en-US" sz="5000" dirty="0"/>
              <a:t>Soccer Games In English Premier League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07641-13D0-4622-B404-C50625B56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966851"/>
            <a:ext cx="2820362" cy="4626864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/>
              <a:t>Presenter: Shivam K C</a:t>
            </a:r>
          </a:p>
          <a:p>
            <a:pPr algn="r"/>
            <a:r>
              <a:rPr lang="en-US"/>
              <a:t>Advised By: Dr. Colby Long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394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4C6F-FF40-4757-8DA8-2A9D7D16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6912-3BED-49F4-88FE-73390ABA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[1] Rory P. Bunker and </a:t>
            </a:r>
            <a:r>
              <a:rPr lang="en-US" dirty="0" err="1"/>
              <a:t>Fadi</a:t>
            </a:r>
            <a:r>
              <a:rPr lang="en-US" dirty="0"/>
              <a:t> </a:t>
            </a:r>
            <a:r>
              <a:rPr lang="en-US" dirty="0" err="1"/>
              <a:t>Thabtah</a:t>
            </a:r>
            <a:r>
              <a:rPr lang="en-US" dirty="0"/>
              <a:t>. A machine learning framework for sport result prediction. Applied Computing and Informatics, 15(1):27 – 33, 2019.</a:t>
            </a:r>
          </a:p>
        </p:txBody>
      </p:sp>
    </p:spTree>
    <p:extLst>
      <p:ext uri="{BB962C8B-B14F-4D97-AF65-F5344CB8AC3E}">
        <p14:creationId xmlns:p14="http://schemas.microsoft.com/office/powerpoint/2010/main" val="2449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A5CB7-CC04-4FD1-8067-C9211822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800" i="1" dirty="0"/>
              <a:t>“I get nervous before the games because football (soccer) is not mathematics.”-</a:t>
            </a:r>
            <a:r>
              <a:rPr lang="en-US" sz="4800" i="1" dirty="0" err="1"/>
              <a:t>Arsene</a:t>
            </a:r>
            <a:r>
              <a:rPr lang="en-US" sz="4800" i="1" dirty="0"/>
              <a:t> Wenger, </a:t>
            </a:r>
            <a:r>
              <a:rPr lang="en-US" sz="4800" i="1"/>
              <a:t>Former Arsenal’s </a:t>
            </a:r>
            <a:r>
              <a:rPr lang="en-US" sz="4800" i="1" dirty="0"/>
              <a:t>Manager</a:t>
            </a:r>
          </a:p>
        </p:txBody>
      </p:sp>
      <p:pic>
        <p:nvPicPr>
          <p:cNvPr id="5" name="Content Placeholder 4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AAFF2C8-8A40-4D17-B479-D29378F95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225" y="2040672"/>
            <a:ext cx="5049838" cy="2903656"/>
          </a:xfrm>
          <a:effectLst/>
        </p:spPr>
      </p:pic>
    </p:spTree>
    <p:extLst>
      <p:ext uri="{BB962C8B-B14F-4D97-AF65-F5344CB8AC3E}">
        <p14:creationId xmlns:p14="http://schemas.microsoft.com/office/powerpoint/2010/main" val="77104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02FF46-A7AD-43CD-B928-393CA678C1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77" r="17590" b="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BBA44F-112E-4C7E-A2CF-BBAE4463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The Ultimate Outcome of My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623E-27ED-4127-BB2A-5B46F87B3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Autofit/>
          </a:bodyPr>
          <a:lstStyle/>
          <a:p>
            <a:r>
              <a:rPr lang="en-US" sz="2400" dirty="0"/>
              <a:t>Build a mathematical model… </a:t>
            </a:r>
          </a:p>
          <a:p>
            <a:r>
              <a:rPr lang="en-US" sz="2400" dirty="0"/>
              <a:t>To predict English Premier League (EPL) soccer games… </a:t>
            </a:r>
          </a:p>
          <a:p>
            <a:r>
              <a:rPr lang="en-US" sz="2400" dirty="0"/>
              <a:t>Better than the bookmakers and the expert tipsters…</a:t>
            </a:r>
          </a:p>
          <a:p>
            <a:r>
              <a:rPr lang="en-US" sz="2400" dirty="0"/>
              <a:t>That is with at least 68% accuracy [1].</a:t>
            </a:r>
          </a:p>
        </p:txBody>
      </p:sp>
    </p:spTree>
    <p:extLst>
      <p:ext uri="{BB962C8B-B14F-4D97-AF65-F5344CB8AC3E}">
        <p14:creationId xmlns:p14="http://schemas.microsoft.com/office/powerpoint/2010/main" val="47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31484E-D946-4A91-9C46-904A78ED8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00" r="20734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42A30-4C9F-4AC2-88BE-63181433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Purpose for My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6A65B-204D-4760-8A04-470FA5CF5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800" dirty="0"/>
              <a:t>I LOVE SOCCER!!!!</a:t>
            </a:r>
          </a:p>
          <a:p>
            <a:r>
              <a:rPr lang="en-US" sz="2800" dirty="0"/>
              <a:t>A gut instinct: While applying to the College of Wooster and learning about the IS, I told myself that I will predict soccer games for my IS.</a:t>
            </a:r>
          </a:p>
          <a:p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40176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C86DBD-5F43-4D49-9818-1D789B1B0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444390"/>
              </p:ext>
            </p:extLst>
          </p:nvPr>
        </p:nvGraphicFramePr>
        <p:xfrm>
          <a:off x="2266950" y="1658408"/>
          <a:ext cx="7647452" cy="498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37425FA3-6DCA-4B3D-A22A-DA703A52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 1: Machine Learning Algorithm (MLA)</a:t>
            </a:r>
          </a:p>
        </p:txBody>
      </p:sp>
    </p:spTree>
    <p:extLst>
      <p:ext uri="{BB962C8B-B14F-4D97-AF65-F5344CB8AC3E}">
        <p14:creationId xmlns:p14="http://schemas.microsoft.com/office/powerpoint/2010/main" val="35180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103380-F6A1-404B-B110-0E0223014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9103380-F6A1-404B-B110-0E0223014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70144D-B082-45FC-A051-C277758DE1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C70144D-B082-45FC-A051-C277758DE1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41DA76-0FA4-4434-A714-7803A0DCB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D41DA76-0FA4-4434-A714-7803A0DCB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6D6D9B-C9E8-4B97-A5F8-4E3B44B44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6E6D6D9B-C9E8-4B97-A5F8-4E3B44B44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605024-8499-4A36-AA8B-57C861922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18605024-8499-4A36-AA8B-57C861922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F21D97-0BAA-45DC-A616-80EEF9F69A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57F21D97-0BAA-45DC-A616-80EEF9F69A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6194D8-5D1E-43A4-8B77-499E65B19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2B6194D8-5D1E-43A4-8B77-499E65B190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FDC313-75C5-4D8B-90E0-C99643AC6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B3FDC313-75C5-4D8B-90E0-C99643AC6E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F4FCB3-015E-4F84-9036-F0F09FDCC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AFF4FCB3-015E-4F84-9036-F0F09FDCC9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FFE8-57FE-45CE-BC4C-F87AF2A7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Ordinal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12A15-C3FC-4181-8F69-B36CF887A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It is used to model the relationship between a set of predictors and an ordinal response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Poor/Fair/Excellent or Win/loss/draw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An extension of the logistic regression model that applies to dichotomous dependent variables, allowing for more than two (ordered) response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5A7C8-257D-466F-96CF-3CF8A4EA8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9" r="8070" b="1"/>
          <a:stretch/>
        </p:blipFill>
        <p:spPr>
          <a:xfrm>
            <a:off x="7066560" y="2618424"/>
            <a:ext cx="4065464" cy="22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2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C86DBD-5F43-4D49-9818-1D789B1B0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682182"/>
              </p:ext>
            </p:extLst>
          </p:nvPr>
        </p:nvGraphicFramePr>
        <p:xfrm>
          <a:off x="2266950" y="1658408"/>
          <a:ext cx="7647452" cy="498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37425FA3-6DCA-4B3D-A22A-DA703A52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2: KKC Model</a:t>
            </a:r>
          </a:p>
        </p:txBody>
      </p:sp>
    </p:spTree>
    <p:extLst>
      <p:ext uri="{BB962C8B-B14F-4D97-AF65-F5344CB8AC3E}">
        <p14:creationId xmlns:p14="http://schemas.microsoft.com/office/powerpoint/2010/main" val="72232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103380-F6A1-404B-B110-0E0223014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9103380-F6A1-404B-B110-0E0223014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70144D-B082-45FC-A051-C277758DE1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C70144D-B082-45FC-A051-C277758DE1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41DA76-0FA4-4434-A714-7803A0DCB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D41DA76-0FA4-4434-A714-7803A0DCB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6D6D9B-C9E8-4B97-A5F8-4E3B44B44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6E6D6D9B-C9E8-4B97-A5F8-4E3B44B44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605024-8499-4A36-AA8B-57C861922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18605024-8499-4A36-AA8B-57C861922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F21D97-0BAA-45DC-A616-80EEF9F69A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57F21D97-0BAA-45DC-A616-80EEF9F69A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6194D8-5D1E-43A4-8B77-499E65B19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2B6194D8-5D1E-43A4-8B77-499E65B190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FDC313-75C5-4D8B-90E0-C99643AC6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B3FDC313-75C5-4D8B-90E0-C99643AC6E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F4FCB3-015E-4F84-9036-F0F09FDCC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AFF4FCB3-015E-4F84-9036-F0F09FDCC9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4EA4-5ACE-48F2-B99F-AADACE7D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011" y="609600"/>
            <a:ext cx="6310546" cy="1402080"/>
          </a:xfrm>
        </p:spPr>
        <p:txBody>
          <a:bodyPr>
            <a:normAutofit/>
          </a:bodyPr>
          <a:lstStyle/>
          <a:p>
            <a:r>
              <a:rPr lang="en-US"/>
              <a:t>Work Done So Far</a:t>
            </a:r>
            <a:endParaRPr lang="en-US" dirty="0"/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57EF1-98AE-4EC2-A41A-F4601DC10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840" y="643464"/>
            <a:ext cx="1162853" cy="1748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C37B1-60AB-409B-9E51-A5480209C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911" y="2552982"/>
            <a:ext cx="1184710" cy="1748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A01BB8-F567-4EA2-90E5-C83B18B2F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715" y="4465885"/>
            <a:ext cx="1165103" cy="17520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D1D4-0D8D-4FB9-86F6-FFEEEBA61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011" y="2159164"/>
            <a:ext cx="6310546" cy="3632035"/>
          </a:xfrm>
        </p:spPr>
        <p:txBody>
          <a:bodyPr>
            <a:normAutofit/>
          </a:bodyPr>
          <a:lstStyle/>
          <a:p>
            <a:r>
              <a:rPr lang="en-US" sz="3200" dirty="0"/>
              <a:t>Literature Review</a:t>
            </a:r>
          </a:p>
          <a:p>
            <a:r>
              <a:rPr lang="en-US" sz="3200" dirty="0"/>
              <a:t>Data cleaning</a:t>
            </a:r>
          </a:p>
          <a:p>
            <a:r>
              <a:rPr lang="en-US" sz="3200" dirty="0"/>
              <a:t>Attended the Carnegie Mellon Sports Analytics Conference! </a:t>
            </a:r>
          </a:p>
        </p:txBody>
      </p:sp>
    </p:spTree>
    <p:extLst>
      <p:ext uri="{BB962C8B-B14F-4D97-AF65-F5344CB8AC3E}">
        <p14:creationId xmlns:p14="http://schemas.microsoft.com/office/powerpoint/2010/main" val="137577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BB96281C-838D-4BCD-BE5A-552E3519C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2E817-5927-4902-A20E-7E0DE1A5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51435"/>
            <a:ext cx="4538741" cy="1676961"/>
          </a:xfrm>
        </p:spPr>
        <p:txBody>
          <a:bodyPr>
            <a:normAutofit/>
          </a:bodyPr>
          <a:lstStyle/>
          <a:p>
            <a:r>
              <a:rPr lang="en-US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DDA8F-E19D-44A0-A5A6-3D72094A8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20471"/>
            <a:ext cx="4538741" cy="337072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Clr>
                <a:srgbClr val="DAA44E"/>
              </a:buClr>
            </a:pPr>
            <a:r>
              <a:rPr lang="en-US" sz="19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Build Models</a:t>
            </a:r>
          </a:p>
          <a:p>
            <a:pPr>
              <a:lnSpc>
                <a:spcPct val="90000"/>
              </a:lnSpc>
              <a:buClr>
                <a:srgbClr val="DAA44E"/>
              </a:buClr>
            </a:pPr>
            <a:r>
              <a:rPr lang="en-US" sz="19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Compare predictive accuracy</a:t>
            </a:r>
          </a:p>
          <a:p>
            <a:pPr>
              <a:lnSpc>
                <a:spcPct val="90000"/>
              </a:lnSpc>
              <a:buClr>
                <a:srgbClr val="DAA44E"/>
              </a:buClr>
            </a:pPr>
            <a:r>
              <a:rPr lang="en-US" sz="19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Eventually, the process will enable me to get the best model to predict the outcomes of EPL games. </a:t>
            </a:r>
          </a:p>
          <a:p>
            <a:pPr>
              <a:lnSpc>
                <a:spcPct val="90000"/>
              </a:lnSpc>
              <a:buClr>
                <a:srgbClr val="DAA44E"/>
              </a:buClr>
            </a:pPr>
            <a:r>
              <a:rPr lang="en-US" sz="19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Only possible by stepping on the shoulders of the giants from numerous fields such as mathematics, statistics, data science, psychology, economics, poker, decision making, and AI.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DBF9AA-DD4B-4A5E-B4E5-CA1FD99D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977D6-31FE-4F60-BDEE-181FAE997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762" y="1943216"/>
            <a:ext cx="4233113" cy="282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59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FFFFFF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729</Words>
  <Application>Microsoft Office PowerPoint</Application>
  <PresentationFormat>Widescreen</PresentationFormat>
  <Paragraphs>59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Georgia</vt:lpstr>
      <vt:lpstr>Roboto</vt:lpstr>
      <vt:lpstr>Wingdings 2</vt:lpstr>
      <vt:lpstr>Slate</vt:lpstr>
      <vt:lpstr>Accurately Predicting Soccer Games In English Premier League</vt:lpstr>
      <vt:lpstr>“I get nervous before the games because football (soccer) is not mathematics.”-Arsene Wenger, Former Arsenal’s Manager</vt:lpstr>
      <vt:lpstr>The Ultimate Outcome of My IS</vt:lpstr>
      <vt:lpstr>Purpose for My IS</vt:lpstr>
      <vt:lpstr>Methodology 1: Machine Learning Algorithm (MLA)</vt:lpstr>
      <vt:lpstr>Ordinal Logistic Regression</vt:lpstr>
      <vt:lpstr>Methodology 2: KKC Model</vt:lpstr>
      <vt:lpstr>Work Done So Far</vt:lpstr>
      <vt:lpstr>Next Steps</vt:lpstr>
      <vt:lpstr>Work 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Soccer Games In English Premier League</dc:title>
  <dc:creator>Shivam K C</dc:creator>
  <cp:lastModifiedBy>Shivam K C</cp:lastModifiedBy>
  <cp:revision>5</cp:revision>
  <dcterms:created xsi:type="dcterms:W3CDTF">2020-10-27T15:37:38Z</dcterms:created>
  <dcterms:modified xsi:type="dcterms:W3CDTF">2020-11-02T16:15:10Z</dcterms:modified>
</cp:coreProperties>
</file>